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300" r:id="rId9"/>
    <p:sldId id="301" r:id="rId10"/>
  </p:sldIdLst>
  <p:sldSz cx="12192000" cy="6858000"/>
  <p:notesSz cx="6858000" cy="9144000"/>
  <p:embeddedFontLst>
    <p:embeddedFont>
      <p:font typeface="Outfit" panose="020B0604020202020204" charset="0"/>
      <p:regular r:id="rId12"/>
      <p:bold r:id="rId13"/>
    </p:embeddedFont>
    <p:embeddedFont>
      <p:font typeface="Outfit SemiBold" panose="020B0604020202020204" charset="0"/>
      <p:regular r:id="rId14"/>
      <p:bold r:id="rId15"/>
    </p:embeddedFont>
    <p:embeddedFont>
      <p:font typeface="Plus Jakarta Sans" panose="020B0604020202020204" charset="0"/>
      <p:regular r:id="rId16"/>
      <p:bold r:id="rId17"/>
      <p:italic r:id="rId18"/>
      <p:boldItalic r:id="rId19"/>
    </p:embeddedFont>
    <p:embeddedFont>
      <p:font typeface="Plus Jakarta Sans ExtraBold" panose="020B0604020202020204" charset="0"/>
      <p:bold r:id="rId20"/>
      <p:boldItalic r:id="rId21"/>
    </p:embeddedFont>
    <p:embeddedFont>
      <p:font typeface="Plus Jakarta Sans SemiBold" panose="020B0604020202020204" charset="0"/>
      <p:regular r:id="rId22"/>
      <p:bold r:id="rId23"/>
      <p:italic r:id="rId24"/>
      <p:boldItalic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50" d="100"/>
          <a:sy n="150" d="100"/>
        </p:scale>
        <p:origin x="654" y="1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font" Target="fonts/font14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font" Target="fonts/font13.fntdata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font" Target="fonts/font12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font" Target="fonts/font11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>
          <a:extLst>
            <a:ext uri="{FF2B5EF4-FFF2-40B4-BE49-F238E27FC236}">
              <a16:creationId xmlns:a16="http://schemas.microsoft.com/office/drawing/2014/main" id="{F7EFCAFE-02B5-0DE5-590E-29873712AE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7:notes">
            <a:extLst>
              <a:ext uri="{FF2B5EF4-FFF2-40B4-BE49-F238E27FC236}">
                <a16:creationId xmlns:a16="http://schemas.microsoft.com/office/drawing/2014/main" id="{AA493050-7AF8-9F34-51DC-45428C2641F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7:notes">
            <a:extLst>
              <a:ext uri="{FF2B5EF4-FFF2-40B4-BE49-F238E27FC236}">
                <a16:creationId xmlns:a16="http://schemas.microsoft.com/office/drawing/2014/main" id="{087DED55-21EC-05AA-16BF-CEA7CD99A0B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145323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0F19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3"/>
          <p:cNvSpPr txBox="1"/>
          <p:nvPr/>
        </p:nvSpPr>
        <p:spPr>
          <a:xfrm>
            <a:off x="2971800" y="2912864"/>
            <a:ext cx="6134100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0" i="0" u="none" strike="noStrike" cap="none" dirty="0" err="1">
                <a:solidFill>
                  <a:srgbClr val="F8FAFC"/>
                </a:solidFill>
                <a:latin typeface="Plus Jakarta Sans ExtraBold"/>
                <a:ea typeface="Plus Jakarta Sans ExtraBold"/>
                <a:cs typeface="Plus Jakarta Sans ExtraBold"/>
                <a:sym typeface="Plus Jakarta Sans ExtraBold"/>
              </a:rPr>
              <a:t>VaultIQ</a:t>
            </a:r>
            <a:r>
              <a:rPr lang="en-US" sz="4800" b="0" i="0" u="none" strike="noStrike" cap="none" dirty="0">
                <a:solidFill>
                  <a:srgbClr val="F8FAFC"/>
                </a:solidFill>
                <a:latin typeface="Plus Jakarta Sans ExtraBold"/>
                <a:ea typeface="Plus Jakarta Sans ExtraBold"/>
                <a:cs typeface="Plus Jakarta Sans ExtraBold"/>
                <a:sym typeface="Plus Jakarta Sans ExtraBold"/>
              </a:rPr>
              <a:t> — Private AI</a:t>
            </a:r>
            <a:endParaRPr dirty="0"/>
          </a:p>
        </p:txBody>
      </p:sp>
      <p:sp>
        <p:nvSpPr>
          <p:cNvPr id="87" name="Google Shape;87;p13"/>
          <p:cNvSpPr txBox="1"/>
          <p:nvPr/>
        </p:nvSpPr>
        <p:spPr>
          <a:xfrm>
            <a:off x="2286000" y="3865364"/>
            <a:ext cx="7620000" cy="6703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94A3B8"/>
                </a:solidFill>
                <a:latin typeface="Outfit"/>
                <a:ea typeface="Outfit"/>
                <a:cs typeface="Outfit"/>
                <a:sym typeface="Outfit"/>
              </a:rPr>
              <a:t>Securely build an isolated, searchable enterprise knowledge base directly from your own business documents and files.</a:t>
            </a:r>
            <a:endParaRPr/>
          </a:p>
        </p:txBody>
      </p:sp>
      <p:pic>
        <p:nvPicPr>
          <p:cNvPr id="200" name="fintsAI_logo" descr="fintsAI logo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7200" y="228600"/>
            <a:ext cx="2286000" cy="571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0F19"/>
        </a:solidFill>
        <a:effectLst/>
      </p:bgPr>
    </p:bg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1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4"/>
          <p:cNvSpPr txBox="1"/>
          <p:nvPr/>
        </p:nvSpPr>
        <p:spPr>
          <a:xfrm>
            <a:off x="676275" y="2628900"/>
            <a:ext cx="5935273" cy="314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50" b="1" i="0" u="none" strike="noStrike" cap="none" dirty="0">
                <a:solidFill>
                  <a:srgbClr val="38BDF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Your Data, Completely Isolated</a:t>
            </a:r>
            <a:endParaRPr dirty="0"/>
          </a:p>
        </p:txBody>
      </p:sp>
      <p:sp>
        <p:nvSpPr>
          <p:cNvPr id="96" name="Google Shape;96;p14"/>
          <p:cNvSpPr txBox="1"/>
          <p:nvPr/>
        </p:nvSpPr>
        <p:spPr>
          <a:xfrm>
            <a:off x="942975" y="3095625"/>
            <a:ext cx="5385941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1" i="0" u="none" strike="noStrike" cap="none" dirty="0">
                <a:solidFill>
                  <a:srgbClr val="94A3B8"/>
                </a:solidFill>
                <a:latin typeface="Outfit"/>
                <a:ea typeface="Outfit"/>
                <a:cs typeface="Outfit"/>
                <a:sym typeface="Outfit"/>
              </a:rPr>
              <a:t>Automatic Syncing:</a:t>
            </a:r>
            <a:r>
              <a:rPr lang="en-US" sz="1275" b="0" i="0" u="none" strike="noStrike" cap="none" dirty="0">
                <a:solidFill>
                  <a:srgbClr val="94A3B8"/>
                </a:solidFill>
                <a:latin typeface="Outfit"/>
                <a:ea typeface="Outfit"/>
                <a:cs typeface="Outfit"/>
                <a:sym typeface="Outfit"/>
              </a:rPr>
              <a:t> Monitors local folders, network drives (NAS), and cloud drives natively in the background.</a:t>
            </a:r>
            <a:endParaRPr dirty="0"/>
          </a:p>
        </p:txBody>
      </p:sp>
      <p:sp>
        <p:nvSpPr>
          <p:cNvPr id="97" name="Google Shape;97;p14"/>
          <p:cNvSpPr txBox="1"/>
          <p:nvPr/>
        </p:nvSpPr>
        <p:spPr>
          <a:xfrm>
            <a:off x="942975" y="3733800"/>
            <a:ext cx="5385941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1" i="0" u="none" strike="noStrike" cap="none" dirty="0">
                <a:solidFill>
                  <a:srgbClr val="94A3B8"/>
                </a:solidFill>
                <a:latin typeface="Outfit"/>
                <a:ea typeface="Outfit"/>
                <a:cs typeface="Outfit"/>
                <a:sym typeface="Outfit"/>
              </a:rPr>
              <a:t>Secure Indexing:</a:t>
            </a:r>
            <a:r>
              <a:rPr lang="en-US" sz="1275" b="0" i="0" u="none" strike="noStrike" cap="none" dirty="0">
                <a:solidFill>
                  <a:srgbClr val="94A3B8"/>
                </a:solidFill>
                <a:latin typeface="Outfit"/>
                <a:ea typeface="Outfit"/>
                <a:cs typeface="Outfit"/>
                <a:sym typeface="Outfit"/>
              </a:rPr>
              <a:t> Encrypts and processes files securely in the cloud to guarantee corporate data isolation.</a:t>
            </a:r>
            <a:endParaRPr dirty="0"/>
          </a:p>
        </p:txBody>
      </p:sp>
      <p:sp>
        <p:nvSpPr>
          <p:cNvPr id="98" name="Google Shape;98;p14"/>
          <p:cNvSpPr txBox="1"/>
          <p:nvPr/>
        </p:nvSpPr>
        <p:spPr>
          <a:xfrm>
            <a:off x="942975" y="4371975"/>
            <a:ext cx="5385941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1" i="0" u="none" strike="noStrike" cap="none" dirty="0">
                <a:solidFill>
                  <a:srgbClr val="94A3B8"/>
                </a:solidFill>
                <a:latin typeface="Outfit"/>
                <a:ea typeface="Outfit"/>
                <a:cs typeface="Outfit"/>
                <a:sym typeface="Outfit"/>
              </a:rPr>
              <a:t>Strict Truthfulness:</a:t>
            </a:r>
            <a:r>
              <a:rPr lang="en-US" sz="1275" b="0" i="0" u="none" strike="noStrike" cap="none" dirty="0">
                <a:solidFill>
                  <a:srgbClr val="94A3B8"/>
                </a:solidFill>
                <a:latin typeface="Outfit"/>
                <a:ea typeface="Outfit"/>
                <a:cs typeface="Outfit"/>
                <a:sym typeface="Outfit"/>
              </a:rPr>
              <a:t> RAG engine answers are grounded strictly in your </a:t>
            </a:r>
            <a:r>
              <a:rPr lang="en-US" sz="1275" b="0" i="0" u="none" strike="noStrike" cap="none" dirty="0" err="1">
                <a:solidFill>
                  <a:srgbClr val="94A3B8"/>
                </a:solidFill>
                <a:latin typeface="Outfit"/>
                <a:ea typeface="Outfit"/>
                <a:cs typeface="Outfit"/>
                <a:sym typeface="Outfit"/>
              </a:rPr>
              <a:t>DataSets</a:t>
            </a:r>
            <a:r>
              <a:rPr lang="en-US" sz="1275" b="0" i="0" u="none" strike="noStrike" cap="none" dirty="0">
                <a:solidFill>
                  <a:srgbClr val="94A3B8"/>
                </a:solidFill>
                <a:latin typeface="Outfit"/>
                <a:ea typeface="Outfit"/>
                <a:cs typeface="Outfit"/>
                <a:sym typeface="Outfit"/>
              </a:rPr>
              <a:t> with zero public AI hallucinations.</a:t>
            </a:r>
            <a:endParaRPr dirty="0"/>
          </a:p>
        </p:txBody>
      </p:sp>
      <p:sp>
        <p:nvSpPr>
          <p:cNvPr id="99" name="Google Shape;99;p14"/>
          <p:cNvSpPr txBox="1"/>
          <p:nvPr/>
        </p:nvSpPr>
        <p:spPr>
          <a:xfrm>
            <a:off x="676275" y="485775"/>
            <a:ext cx="11381422" cy="447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50" b="1" i="0" u="none" strike="noStrike" cap="none" dirty="0">
                <a:solidFill>
                  <a:srgbClr val="FFFFF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Isolated &amp;</a:t>
            </a:r>
            <a:r>
              <a:rPr lang="en-US" sz="2850" b="1" dirty="0">
                <a:solidFill>
                  <a:srgbClr val="FFFFF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en-US" sz="2850" b="1" i="0" u="none" strike="noStrike" cap="none" dirty="0">
                <a:solidFill>
                  <a:srgbClr val="FFFFF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Secure Enterprise Knowledge</a:t>
            </a:r>
            <a:endParaRPr dirty="0"/>
          </a:p>
        </p:txBody>
      </p:sp>
      <p:sp>
        <p:nvSpPr>
          <p:cNvPr id="100" name="Google Shape;100;p14"/>
          <p:cNvSpPr/>
          <p:nvPr/>
        </p:nvSpPr>
        <p:spPr>
          <a:xfrm>
            <a:off x="676275" y="933450"/>
            <a:ext cx="76200" cy="2667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1" name="Google Shape;101;p14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6275" y="3105150"/>
            <a:ext cx="171450" cy="180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4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6275" y="3743325"/>
            <a:ext cx="171450" cy="180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4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6275" y="4381500"/>
            <a:ext cx="171450" cy="180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814E05B-EABC-31BD-C616-3A216B059F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24166" y="2132806"/>
            <a:ext cx="5307190" cy="289718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0F19"/>
        </a:solidFill>
        <a:effectLst/>
      </p:bgPr>
    </p:bg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15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5"/>
          <p:cNvSpPr txBox="1"/>
          <p:nvPr/>
        </p:nvSpPr>
        <p:spPr>
          <a:xfrm>
            <a:off x="581025" y="2102643"/>
            <a:ext cx="5190648" cy="447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50" b="1" i="0" u="none" strike="noStrike" cap="none">
                <a:solidFill>
                  <a:srgbClr val="FFFFF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System Architecture</a:t>
            </a:r>
            <a:endParaRPr/>
          </a:p>
        </p:txBody>
      </p:sp>
      <p:sp>
        <p:nvSpPr>
          <p:cNvPr id="111" name="Google Shape;111;p15"/>
          <p:cNvSpPr/>
          <p:nvPr/>
        </p:nvSpPr>
        <p:spPr>
          <a:xfrm>
            <a:off x="581025" y="2550318"/>
            <a:ext cx="76200" cy="2667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5"/>
          <p:cNvSpPr txBox="1"/>
          <p:nvPr/>
        </p:nvSpPr>
        <p:spPr>
          <a:xfrm>
            <a:off x="581025" y="2883693"/>
            <a:ext cx="5190648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38BDF8"/>
                </a:solidFill>
                <a:latin typeface="Plus Jakarta Sans SemiBold"/>
                <a:ea typeface="Plus Jakarta Sans SemiBold"/>
                <a:cs typeface="Plus Jakarta Sans SemiBold"/>
                <a:sym typeface="Plus Jakarta Sans SemiBold"/>
              </a:rPr>
              <a:t>Seamless Core Data Pipeline</a:t>
            </a:r>
            <a:endParaRPr/>
          </a:p>
        </p:txBody>
      </p:sp>
      <p:sp>
        <p:nvSpPr>
          <p:cNvPr id="113" name="Google Shape;113;p15"/>
          <p:cNvSpPr txBox="1"/>
          <p:nvPr/>
        </p:nvSpPr>
        <p:spPr>
          <a:xfrm>
            <a:off x="581025" y="3312318"/>
            <a:ext cx="4943475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0" i="0" u="none" strike="noStrike" cap="none">
                <a:solidFill>
                  <a:srgbClr val="94A3B8"/>
                </a:solidFill>
                <a:latin typeface="Outfit"/>
                <a:ea typeface="Outfit"/>
                <a:cs typeface="Outfit"/>
                <a:sym typeface="Outfit"/>
              </a:rPr>
              <a:t>VaultIQ pairs a silent, lightweight background sync agent with a powerful SaaS cloud pipeline and local RAG search indexer.</a:t>
            </a:r>
            <a:endParaRPr/>
          </a:p>
        </p:txBody>
      </p:sp>
      <p:sp>
        <p:nvSpPr>
          <p:cNvPr id="114" name="Google Shape;114;p15"/>
          <p:cNvSpPr txBox="1"/>
          <p:nvPr/>
        </p:nvSpPr>
        <p:spPr>
          <a:xfrm>
            <a:off x="581025" y="3912393"/>
            <a:ext cx="4943475" cy="728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0" i="0" u="none" strike="noStrike" cap="none">
                <a:solidFill>
                  <a:srgbClr val="94A3B8"/>
                </a:solidFill>
                <a:latin typeface="Outfit"/>
                <a:ea typeface="Outfit"/>
                <a:cs typeface="Outfit"/>
                <a:sym typeface="Outfit"/>
              </a:rPr>
              <a:t>All data traffic relies on strict encrypted TLS paths, and files run through automated pipelines to isolate vectors cleanly based on unique secure DataSet boundaries.</a:t>
            </a:r>
            <a:endParaRPr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638D006-99F0-72D7-8052-8388596DAC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6019" y="0"/>
            <a:ext cx="572616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0F19"/>
        </a:solidFill>
        <a:effectLst/>
      </p:bgPr>
    </p:bg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16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6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6275" y="2693193"/>
            <a:ext cx="3454449" cy="2252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6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368849" y="2693193"/>
            <a:ext cx="3454449" cy="2252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16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061424" y="2693193"/>
            <a:ext cx="3454449" cy="2252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6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14400" y="2988468"/>
            <a:ext cx="476250" cy="47625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6"/>
          <p:cNvSpPr txBox="1"/>
          <p:nvPr/>
        </p:nvSpPr>
        <p:spPr>
          <a:xfrm>
            <a:off x="914400" y="3655218"/>
            <a:ext cx="1700212" cy="238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FFFFF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Identity &amp; Access</a:t>
            </a:r>
            <a:endParaRPr/>
          </a:p>
        </p:txBody>
      </p:sp>
      <p:sp>
        <p:nvSpPr>
          <p:cNvPr id="125" name="Google Shape;125;p16"/>
          <p:cNvSpPr txBox="1"/>
          <p:nvPr/>
        </p:nvSpPr>
        <p:spPr>
          <a:xfrm>
            <a:off x="914400" y="4007643"/>
            <a:ext cx="2978199" cy="642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0" i="0" u="none" strike="noStrike" cap="none">
                <a:solidFill>
                  <a:srgbClr val="94A3B8"/>
                </a:solidFill>
                <a:latin typeface="Outfit"/>
                <a:ea typeface="Outfit"/>
                <a:cs typeface="Outfit"/>
                <a:sym typeface="Outfit"/>
              </a:rPr>
              <a:t>Enforces zero-trust isolation boundaries. Users can strictly query their assigned DataSets with verified session keys.</a:t>
            </a:r>
            <a:endParaRPr/>
          </a:p>
        </p:txBody>
      </p:sp>
      <p:pic>
        <p:nvPicPr>
          <p:cNvPr id="126" name="Google Shape;126;p16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606974" y="2988468"/>
            <a:ext cx="476250" cy="476250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16"/>
          <p:cNvSpPr txBox="1"/>
          <p:nvPr/>
        </p:nvSpPr>
        <p:spPr>
          <a:xfrm>
            <a:off x="4606974" y="3655218"/>
            <a:ext cx="1720215" cy="238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FFFFF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Ingestion Pipeline</a:t>
            </a:r>
            <a:endParaRPr/>
          </a:p>
        </p:txBody>
      </p:sp>
      <p:sp>
        <p:nvSpPr>
          <p:cNvPr id="128" name="Google Shape;128;p16"/>
          <p:cNvSpPr txBox="1"/>
          <p:nvPr/>
        </p:nvSpPr>
        <p:spPr>
          <a:xfrm>
            <a:off x="4606974" y="4007643"/>
            <a:ext cx="2978199" cy="642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0" i="0" u="none" strike="noStrike" cap="none">
                <a:solidFill>
                  <a:srgbClr val="94A3B8"/>
                </a:solidFill>
                <a:latin typeface="Outfit"/>
                <a:ea typeface="Outfit"/>
                <a:cs typeface="Outfit"/>
                <a:sym typeface="Outfit"/>
              </a:rPr>
              <a:t>Natively routes supported file types directly into vectors. Non-native documents are pre-routed for safe text extraction first.</a:t>
            </a:r>
            <a:endParaRPr/>
          </a:p>
        </p:txBody>
      </p:sp>
      <p:pic>
        <p:nvPicPr>
          <p:cNvPr id="129" name="Google Shape;129;p16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299549" y="2988468"/>
            <a:ext cx="476250" cy="476250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16"/>
          <p:cNvSpPr txBox="1"/>
          <p:nvPr/>
        </p:nvSpPr>
        <p:spPr>
          <a:xfrm>
            <a:off x="8299549" y="3655218"/>
            <a:ext cx="1400175" cy="238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FFFFF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Query Routing</a:t>
            </a:r>
            <a:endParaRPr/>
          </a:p>
        </p:txBody>
      </p:sp>
      <p:sp>
        <p:nvSpPr>
          <p:cNvPr id="131" name="Google Shape;131;p16"/>
          <p:cNvSpPr txBox="1"/>
          <p:nvPr/>
        </p:nvSpPr>
        <p:spPr>
          <a:xfrm>
            <a:off x="8299549" y="4007643"/>
            <a:ext cx="2978199" cy="642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0" i="0" u="none" strike="noStrike" cap="none">
                <a:solidFill>
                  <a:srgbClr val="94A3B8"/>
                </a:solidFill>
                <a:latin typeface="Outfit"/>
                <a:ea typeface="Outfit"/>
                <a:cs typeface="Outfit"/>
                <a:sym typeface="Outfit"/>
              </a:rPr>
              <a:t>Safely handles queries via the RAG API. Verifies access bounds, queries target vectors, and feeds scoped context safely.</a:t>
            </a:r>
            <a:endParaRPr/>
          </a:p>
        </p:txBody>
      </p:sp>
      <p:pic>
        <p:nvPicPr>
          <p:cNvPr id="132" name="Google Shape;132;p16" descr="image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047750" y="3121818"/>
            <a:ext cx="209550" cy="20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16" descr="image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740324" y="3121818"/>
            <a:ext cx="209550" cy="20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16" descr="image.png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8404324" y="3121818"/>
            <a:ext cx="266700" cy="209550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16"/>
          <p:cNvSpPr txBox="1"/>
          <p:nvPr/>
        </p:nvSpPr>
        <p:spPr>
          <a:xfrm>
            <a:off x="676275" y="485775"/>
            <a:ext cx="11381422" cy="447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50" b="1" i="0" u="none" strike="noStrike" cap="none" dirty="0" err="1">
                <a:solidFill>
                  <a:srgbClr val="FFFFF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VaultIQ</a:t>
            </a:r>
            <a:r>
              <a:rPr lang="en-US" sz="2850" b="1" i="0" u="none" strike="noStrike" cap="none" dirty="0">
                <a:solidFill>
                  <a:srgbClr val="FFFFF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Cloud</a:t>
            </a:r>
            <a:endParaRPr dirty="0"/>
          </a:p>
        </p:txBody>
      </p:sp>
      <p:sp>
        <p:nvSpPr>
          <p:cNvPr id="136" name="Google Shape;136;p16"/>
          <p:cNvSpPr/>
          <p:nvPr/>
        </p:nvSpPr>
        <p:spPr>
          <a:xfrm>
            <a:off x="676275" y="933450"/>
            <a:ext cx="76200" cy="2667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0F19"/>
        </a:solidFill>
        <a:effectLst/>
      </p:bgPr>
    </p:bg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Google Shape;141;p17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17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6275" y="2105025"/>
            <a:ext cx="5756523" cy="342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7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718548" y="2105025"/>
            <a:ext cx="4797176" cy="3429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17"/>
          <p:cNvSpPr txBox="1"/>
          <p:nvPr/>
        </p:nvSpPr>
        <p:spPr>
          <a:xfrm>
            <a:off x="1019175" y="2447925"/>
            <a:ext cx="5324259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38BDF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Edge Synchronization</a:t>
            </a:r>
            <a:endParaRPr/>
          </a:p>
        </p:txBody>
      </p:sp>
      <p:sp>
        <p:nvSpPr>
          <p:cNvPr id="145" name="Google Shape;145;p17"/>
          <p:cNvSpPr/>
          <p:nvPr/>
        </p:nvSpPr>
        <p:spPr>
          <a:xfrm>
            <a:off x="1019175" y="2809875"/>
            <a:ext cx="5070723" cy="9525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17"/>
          <p:cNvSpPr txBox="1"/>
          <p:nvPr/>
        </p:nvSpPr>
        <p:spPr>
          <a:xfrm>
            <a:off x="1019175" y="2962275"/>
            <a:ext cx="5070723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CBD5E1"/>
                </a:solidFill>
                <a:latin typeface="Outfit"/>
                <a:ea typeface="Outfit"/>
                <a:cs typeface="Outfit"/>
                <a:sym typeface="Outfit"/>
              </a:rPr>
              <a:t>A native, silent service engineered to securely monitor storage assets locally without requiring user active sessions.</a:t>
            </a:r>
            <a:endParaRPr/>
          </a:p>
        </p:txBody>
      </p:sp>
      <p:sp>
        <p:nvSpPr>
          <p:cNvPr id="147" name="Google Shape;147;p17"/>
          <p:cNvSpPr txBox="1"/>
          <p:nvPr/>
        </p:nvSpPr>
        <p:spPr>
          <a:xfrm>
            <a:off x="7061448" y="2447925"/>
            <a:ext cx="4316945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38BDF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Resilience &amp; Data Purge</a:t>
            </a:r>
            <a:endParaRPr/>
          </a:p>
        </p:txBody>
      </p:sp>
      <p:sp>
        <p:nvSpPr>
          <p:cNvPr id="148" name="Google Shape;148;p17"/>
          <p:cNvSpPr/>
          <p:nvPr/>
        </p:nvSpPr>
        <p:spPr>
          <a:xfrm>
            <a:off x="7061448" y="2809875"/>
            <a:ext cx="4111376" cy="9525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17"/>
          <p:cNvSpPr txBox="1"/>
          <p:nvPr/>
        </p:nvSpPr>
        <p:spPr>
          <a:xfrm>
            <a:off x="7061448" y="2962275"/>
            <a:ext cx="4111376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CBD5E1"/>
                </a:solidFill>
                <a:latin typeface="Outfit"/>
                <a:ea typeface="Outfit"/>
                <a:cs typeface="Outfit"/>
                <a:sym typeface="Outfit"/>
              </a:rPr>
              <a:t>Engineered for high-availability scenarios to preserve database integrity and state during connection dropouts.</a:t>
            </a:r>
            <a:endParaRPr/>
          </a:p>
        </p:txBody>
      </p:sp>
      <p:sp>
        <p:nvSpPr>
          <p:cNvPr id="150" name="Google Shape;150;p17"/>
          <p:cNvSpPr txBox="1"/>
          <p:nvPr/>
        </p:nvSpPr>
        <p:spPr>
          <a:xfrm>
            <a:off x="1247775" y="3562350"/>
            <a:ext cx="4842123" cy="214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0" i="0" u="none" strike="noStrike" cap="none" dirty="0">
                <a:solidFill>
                  <a:srgbClr val="94A3B8"/>
                </a:solidFill>
                <a:latin typeface="Outfit"/>
                <a:ea typeface="Outfit"/>
                <a:cs typeface="Outfit"/>
                <a:sym typeface="Outfit"/>
              </a:rPr>
              <a:t>Installs easily as Windows Service or Linux </a:t>
            </a:r>
            <a:r>
              <a:rPr lang="en-US" sz="1125" b="0" i="0" u="none" strike="noStrike" cap="none" dirty="0" err="1">
                <a:solidFill>
                  <a:srgbClr val="94A3B8"/>
                </a:solidFill>
                <a:latin typeface="Outfit"/>
                <a:ea typeface="Outfit"/>
                <a:cs typeface="Outfit"/>
                <a:sym typeface="Outfit"/>
              </a:rPr>
              <a:t>systemd</a:t>
            </a:r>
            <a:r>
              <a:rPr lang="en-US" sz="1125" b="0" i="0" u="none" strike="noStrike" cap="none" dirty="0">
                <a:solidFill>
                  <a:srgbClr val="94A3B8"/>
                </a:solidFill>
                <a:latin typeface="Outfit"/>
                <a:ea typeface="Outfit"/>
                <a:cs typeface="Outfit"/>
                <a:sym typeface="Outfit"/>
              </a:rPr>
              <a:t> daemon.</a:t>
            </a:r>
            <a:endParaRPr dirty="0"/>
          </a:p>
        </p:txBody>
      </p:sp>
      <p:sp>
        <p:nvSpPr>
          <p:cNvPr id="151" name="Google Shape;151;p17"/>
          <p:cNvSpPr txBox="1"/>
          <p:nvPr/>
        </p:nvSpPr>
        <p:spPr>
          <a:xfrm>
            <a:off x="1247775" y="3890962"/>
            <a:ext cx="4842123" cy="2596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0" i="0" u="none" strike="noStrike" cap="none" dirty="0">
                <a:solidFill>
                  <a:srgbClr val="94A3B8"/>
                </a:solidFill>
                <a:latin typeface="Outfit"/>
                <a:ea typeface="Outfit"/>
                <a:cs typeface="Outfit"/>
                <a:sym typeface="Outfit"/>
              </a:rPr>
              <a:t>Schedules silent background sweeps for NAS, local folders, or cloud drives.</a:t>
            </a:r>
            <a:endParaRPr dirty="0"/>
          </a:p>
        </p:txBody>
      </p:sp>
      <p:sp>
        <p:nvSpPr>
          <p:cNvPr id="152" name="Google Shape;152;p17"/>
          <p:cNvSpPr txBox="1"/>
          <p:nvPr/>
        </p:nvSpPr>
        <p:spPr>
          <a:xfrm>
            <a:off x="1247775" y="4219575"/>
            <a:ext cx="4842123" cy="214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0" i="0" u="none" strike="noStrike" cap="none">
                <a:solidFill>
                  <a:srgbClr val="94A3B8"/>
                </a:solidFill>
                <a:latin typeface="Outfit"/>
                <a:ea typeface="Outfit"/>
                <a:cs typeface="Outfit"/>
                <a:sym typeface="Outfit"/>
              </a:rPr>
              <a:t>Employs AES-256 local compression and secure SSL tunneling.</a:t>
            </a:r>
            <a:endParaRPr/>
          </a:p>
        </p:txBody>
      </p:sp>
      <p:sp>
        <p:nvSpPr>
          <p:cNvPr id="153" name="Google Shape;153;p17"/>
          <p:cNvSpPr txBox="1"/>
          <p:nvPr/>
        </p:nvSpPr>
        <p:spPr>
          <a:xfrm>
            <a:off x="7290048" y="3562350"/>
            <a:ext cx="3882776" cy="428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0" i="0" u="none" strike="noStrike" cap="none">
                <a:solidFill>
                  <a:srgbClr val="94A3B8"/>
                </a:solidFill>
                <a:latin typeface="Outfit"/>
                <a:ea typeface="Outfit"/>
                <a:cs typeface="Outfit"/>
                <a:sym typeface="Outfit"/>
              </a:rPr>
              <a:t>Maintains disk-persistent queues to withstand system reboots.</a:t>
            </a:r>
            <a:endParaRPr/>
          </a:p>
        </p:txBody>
      </p:sp>
      <p:sp>
        <p:nvSpPr>
          <p:cNvPr id="154" name="Google Shape;154;p17"/>
          <p:cNvSpPr txBox="1"/>
          <p:nvPr/>
        </p:nvSpPr>
        <p:spPr>
          <a:xfrm>
            <a:off x="7290048" y="4105275"/>
            <a:ext cx="3882776" cy="428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0" i="0" u="none" strike="noStrike" cap="none">
                <a:solidFill>
                  <a:srgbClr val="94A3B8"/>
                </a:solidFill>
                <a:latin typeface="Outfit"/>
                <a:ea typeface="Outfit"/>
                <a:cs typeface="Outfit"/>
                <a:sym typeface="Outfit"/>
              </a:rPr>
              <a:t>Issues tombstone signals instantly for deleted items to purge vectors.</a:t>
            </a:r>
            <a:endParaRPr/>
          </a:p>
        </p:txBody>
      </p:sp>
      <p:sp>
        <p:nvSpPr>
          <p:cNvPr id="155" name="Google Shape;155;p17"/>
          <p:cNvSpPr txBox="1"/>
          <p:nvPr/>
        </p:nvSpPr>
        <p:spPr>
          <a:xfrm>
            <a:off x="7290048" y="4648200"/>
            <a:ext cx="3882776" cy="428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0" i="0" u="none" strike="noStrike" cap="none">
                <a:solidFill>
                  <a:srgbClr val="94A3B8"/>
                </a:solidFill>
                <a:latin typeface="Outfit"/>
                <a:ea typeface="Outfit"/>
                <a:cs typeface="Outfit"/>
                <a:sym typeface="Outfit"/>
              </a:rPr>
              <a:t>Automates failover retries using reliable exponential backoff logic.</a:t>
            </a:r>
            <a:endParaRPr/>
          </a:p>
        </p:txBody>
      </p:sp>
      <p:sp>
        <p:nvSpPr>
          <p:cNvPr id="156" name="Google Shape;156;p17"/>
          <p:cNvSpPr txBox="1"/>
          <p:nvPr/>
        </p:nvSpPr>
        <p:spPr>
          <a:xfrm>
            <a:off x="676275" y="485775"/>
            <a:ext cx="11381422" cy="447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50" b="1" i="0" u="none" strike="noStrike" cap="none" dirty="0" err="1">
                <a:solidFill>
                  <a:srgbClr val="FFFFF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VaultIQ</a:t>
            </a:r>
            <a:r>
              <a:rPr lang="en-US" sz="2850" b="1" i="0" u="none" strike="noStrike" cap="none" dirty="0">
                <a:solidFill>
                  <a:srgbClr val="FFFFF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Agent</a:t>
            </a:r>
            <a:endParaRPr dirty="0"/>
          </a:p>
        </p:txBody>
      </p:sp>
      <p:sp>
        <p:nvSpPr>
          <p:cNvPr id="157" name="Google Shape;157;p17"/>
          <p:cNvSpPr/>
          <p:nvPr/>
        </p:nvSpPr>
        <p:spPr>
          <a:xfrm>
            <a:off x="676275" y="933450"/>
            <a:ext cx="76200" cy="2667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8" name="Google Shape;158;p17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19175" y="3581400"/>
            <a:ext cx="123825" cy="14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17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19175" y="3910012"/>
            <a:ext cx="123825" cy="14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17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19175" y="4238625"/>
            <a:ext cx="123825" cy="14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17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061448" y="3581400"/>
            <a:ext cx="123825" cy="14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17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061448" y="4124325"/>
            <a:ext cx="123825" cy="14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17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061448" y="4667250"/>
            <a:ext cx="123825" cy="142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0F19"/>
        </a:solidFill>
        <a:effectLst/>
      </p:bgPr>
    </p:bg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Google Shape;168;p18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18"/>
          <p:cNvSpPr txBox="1"/>
          <p:nvPr/>
        </p:nvSpPr>
        <p:spPr>
          <a:xfrm>
            <a:off x="5862935" y="2628900"/>
            <a:ext cx="5935429" cy="314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50" b="1" i="0" u="none" strike="noStrike" cap="none">
                <a:solidFill>
                  <a:srgbClr val="38BDF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Immediate Grounded Answers</a:t>
            </a:r>
            <a:endParaRPr/>
          </a:p>
        </p:txBody>
      </p:sp>
      <p:sp>
        <p:nvSpPr>
          <p:cNvPr id="172" name="Google Shape;172;p18"/>
          <p:cNvSpPr txBox="1"/>
          <p:nvPr/>
        </p:nvSpPr>
        <p:spPr>
          <a:xfrm>
            <a:off x="6129635" y="3095625"/>
            <a:ext cx="5386089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1" i="0" u="none" strike="noStrike" cap="none">
                <a:solidFill>
                  <a:srgbClr val="94A3B8"/>
                </a:solidFill>
                <a:latin typeface="Outfit"/>
                <a:ea typeface="Outfit"/>
                <a:cs typeface="Outfit"/>
                <a:sym typeface="Outfit"/>
              </a:rPr>
              <a:t>Direct Citations:</a:t>
            </a:r>
            <a:r>
              <a:rPr lang="en-US" sz="1275" b="0" i="0" u="none" strike="noStrike" cap="none">
                <a:solidFill>
                  <a:srgbClr val="94A3B8"/>
                </a:solidFill>
                <a:latin typeface="Outfit"/>
                <a:ea typeface="Outfit"/>
                <a:cs typeface="Outfit"/>
                <a:sym typeface="Outfit"/>
              </a:rPr>
              <a:t> Displays verifiable source document names and exact target segments next to every generated text block.</a:t>
            </a:r>
            <a:endParaRPr/>
          </a:p>
        </p:txBody>
      </p:sp>
      <p:sp>
        <p:nvSpPr>
          <p:cNvPr id="173" name="Google Shape;173;p18"/>
          <p:cNvSpPr txBox="1"/>
          <p:nvPr/>
        </p:nvSpPr>
        <p:spPr>
          <a:xfrm>
            <a:off x="6129635" y="3733800"/>
            <a:ext cx="5386089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1" i="0" u="none" strike="noStrike" cap="none">
                <a:solidFill>
                  <a:srgbClr val="94A3B8"/>
                </a:solidFill>
                <a:latin typeface="Outfit"/>
                <a:ea typeface="Outfit"/>
                <a:cs typeface="Outfit"/>
                <a:sym typeface="Outfit"/>
              </a:rPr>
              <a:t>Flexible LLM Engine:</a:t>
            </a:r>
            <a:r>
              <a:rPr lang="en-US" sz="1275" b="0" i="0" u="none" strike="noStrike" cap="none">
                <a:solidFill>
                  <a:srgbClr val="94A3B8"/>
                </a:solidFill>
                <a:latin typeface="Outfit"/>
                <a:ea typeface="Outfit"/>
                <a:cs typeface="Outfit"/>
                <a:sym typeface="Outfit"/>
              </a:rPr>
              <a:t> Toggle easily between top third-party LLMs (OpenAI, Anthropic, Mistral) or a secure, private, local LLM option.</a:t>
            </a:r>
            <a:endParaRPr/>
          </a:p>
        </p:txBody>
      </p:sp>
      <p:sp>
        <p:nvSpPr>
          <p:cNvPr id="174" name="Google Shape;174;p18"/>
          <p:cNvSpPr txBox="1"/>
          <p:nvPr/>
        </p:nvSpPr>
        <p:spPr>
          <a:xfrm>
            <a:off x="6129635" y="4371975"/>
            <a:ext cx="5386089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1" i="0" u="none" strike="noStrike" cap="none">
                <a:solidFill>
                  <a:srgbClr val="94A3B8"/>
                </a:solidFill>
                <a:latin typeface="Outfit"/>
                <a:ea typeface="Outfit"/>
                <a:cs typeface="Outfit"/>
                <a:sym typeface="Outfit"/>
              </a:rPr>
              <a:t>Context Persistence:</a:t>
            </a:r>
            <a:r>
              <a:rPr lang="en-US" sz="1275" b="0" i="0" u="none" strike="noStrike" cap="none">
                <a:solidFill>
                  <a:srgbClr val="94A3B8"/>
                </a:solidFill>
                <a:latin typeface="Outfit"/>
                <a:ea typeface="Outfit"/>
                <a:cs typeface="Outfit"/>
                <a:sym typeface="Outfit"/>
              </a:rPr>
              <a:t> Organizes past user chats cleanly in a secure conversation history panel.</a:t>
            </a:r>
            <a:endParaRPr/>
          </a:p>
        </p:txBody>
      </p:sp>
      <p:sp>
        <p:nvSpPr>
          <p:cNvPr id="175" name="Google Shape;175;p18"/>
          <p:cNvSpPr txBox="1"/>
          <p:nvPr/>
        </p:nvSpPr>
        <p:spPr>
          <a:xfrm>
            <a:off x="676275" y="485775"/>
            <a:ext cx="11381422" cy="447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50" b="1" i="0" u="none" strike="noStrike" cap="none" dirty="0" err="1">
                <a:solidFill>
                  <a:srgbClr val="FFFFF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VaultIQ</a:t>
            </a:r>
            <a:r>
              <a:rPr lang="en-US" sz="2850" b="1" i="0" u="none" strike="noStrike" cap="none" dirty="0">
                <a:solidFill>
                  <a:srgbClr val="FFFFF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Chat</a:t>
            </a:r>
            <a:endParaRPr dirty="0"/>
          </a:p>
        </p:txBody>
      </p:sp>
      <p:sp>
        <p:nvSpPr>
          <p:cNvPr id="176" name="Google Shape;176;p18"/>
          <p:cNvSpPr/>
          <p:nvPr/>
        </p:nvSpPr>
        <p:spPr>
          <a:xfrm>
            <a:off x="676275" y="933450"/>
            <a:ext cx="76200" cy="2667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7" name="Google Shape;177;p18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62935" y="3105150"/>
            <a:ext cx="171450" cy="180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18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62935" y="3743325"/>
            <a:ext cx="171450" cy="180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18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62935" y="4381500"/>
            <a:ext cx="171450" cy="180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C175B2D-A45A-824A-9F98-DADBCBC698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9726" y="2072481"/>
            <a:ext cx="4430184" cy="332263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0F19"/>
        </a:solidFill>
        <a:effectLst/>
      </p:bgPr>
    </p:bg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Google Shape;184;p19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19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6275" y="2652712"/>
            <a:ext cx="4107060" cy="2333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19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71550" y="3138487"/>
            <a:ext cx="3516510" cy="1047750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19"/>
          <p:cNvSpPr txBox="1"/>
          <p:nvPr/>
        </p:nvSpPr>
        <p:spPr>
          <a:xfrm>
            <a:off x="971550" y="4281487"/>
            <a:ext cx="3516510" cy="21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CBD5E1"/>
                </a:solidFill>
                <a:latin typeface="Outfit SemiBold"/>
                <a:ea typeface="Outfit SemiBold"/>
                <a:cs typeface="Outfit SemiBold"/>
                <a:sym typeface="Outfit SemiBold"/>
              </a:rPr>
              <a:t>PRIVATE &amp; SECURED</a:t>
            </a:r>
            <a:endParaRPr/>
          </a:p>
        </p:txBody>
      </p:sp>
      <p:sp>
        <p:nvSpPr>
          <p:cNvPr id="188" name="Google Shape;188;p19"/>
          <p:cNvSpPr txBox="1"/>
          <p:nvPr/>
        </p:nvSpPr>
        <p:spPr>
          <a:xfrm>
            <a:off x="5354835" y="2986087"/>
            <a:ext cx="6468933" cy="314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50" b="1" i="0" u="none" strike="noStrike" cap="none">
                <a:solidFill>
                  <a:srgbClr val="38BDF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Engineered for B2B Security</a:t>
            </a:r>
            <a:endParaRPr/>
          </a:p>
        </p:txBody>
      </p:sp>
      <p:sp>
        <p:nvSpPr>
          <p:cNvPr id="189" name="Google Shape;189;p19"/>
          <p:cNvSpPr txBox="1"/>
          <p:nvPr/>
        </p:nvSpPr>
        <p:spPr>
          <a:xfrm>
            <a:off x="5354835" y="3452812"/>
            <a:ext cx="6160889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0" i="0" u="none" strike="noStrike" cap="none">
                <a:solidFill>
                  <a:srgbClr val="94A3B8"/>
                </a:solidFill>
                <a:latin typeface="Outfit"/>
                <a:ea typeface="Outfit"/>
                <a:cs typeface="Outfit"/>
                <a:sym typeface="Outfit"/>
              </a:rPr>
              <a:t>Unlike consumer AI wrappers, VaultIQ ensures that your enterprise knowledge base stays completely quarantined inside your unique cloud instance.</a:t>
            </a:r>
            <a:endParaRPr/>
          </a:p>
        </p:txBody>
      </p:sp>
      <p:sp>
        <p:nvSpPr>
          <p:cNvPr id="190" name="Google Shape;190;p19"/>
          <p:cNvSpPr txBox="1"/>
          <p:nvPr/>
        </p:nvSpPr>
        <p:spPr>
          <a:xfrm>
            <a:off x="5354835" y="4052887"/>
            <a:ext cx="6160889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0" i="0" u="none" strike="noStrike" cap="none">
                <a:solidFill>
                  <a:srgbClr val="94A3B8"/>
                </a:solidFill>
                <a:latin typeface="Outfit"/>
                <a:ea typeface="Outfit"/>
                <a:cs typeface="Outfit"/>
                <a:sym typeface="Outfit"/>
              </a:rPr>
              <a:t>Your documents are never used for public training, and all access is governed strictly by organizational context limits.</a:t>
            </a:r>
            <a:endParaRPr/>
          </a:p>
        </p:txBody>
      </p:sp>
      <p:sp>
        <p:nvSpPr>
          <p:cNvPr id="191" name="Google Shape;191;p19"/>
          <p:cNvSpPr txBox="1"/>
          <p:nvPr/>
        </p:nvSpPr>
        <p:spPr>
          <a:xfrm>
            <a:off x="676275" y="485775"/>
            <a:ext cx="11381422" cy="447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50" b="1" i="0" u="none" strike="noStrike" cap="none">
                <a:solidFill>
                  <a:srgbClr val="FFFFF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Zero Trust Data Isolation</a:t>
            </a:r>
            <a:endParaRPr/>
          </a:p>
        </p:txBody>
      </p:sp>
      <p:sp>
        <p:nvSpPr>
          <p:cNvPr id="192" name="Google Shape;192;p19"/>
          <p:cNvSpPr/>
          <p:nvPr/>
        </p:nvSpPr>
        <p:spPr>
          <a:xfrm>
            <a:off x="676275" y="933450"/>
            <a:ext cx="76200" cy="2667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1B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123950" y="726440"/>
            <a:ext cx="82296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Vaults, DataSets &amp; User Roles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1809750" y="1485392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5EEA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business · Multiple Vaults · Four role types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809750" y="1796288"/>
            <a:ext cx="4206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kern="0" spc="200" dirty="0">
                <a:solidFill>
                  <a:srgbClr val="14B8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VAULT &amp; DATASET MODEL</a:t>
            </a:r>
            <a:endParaRPr lang="en-US" sz="850" dirty="0"/>
          </a:p>
        </p:txBody>
      </p:sp>
      <p:sp>
        <p:nvSpPr>
          <p:cNvPr id="5" name="Shape 3"/>
          <p:cNvSpPr/>
          <p:nvPr/>
        </p:nvSpPr>
        <p:spPr>
          <a:xfrm>
            <a:off x="1809750" y="2034032"/>
            <a:ext cx="4206240" cy="438912"/>
          </a:xfrm>
          <a:prstGeom prst="roundRect">
            <a:avLst>
              <a:gd name="adj" fmla="val 12500"/>
            </a:avLst>
          </a:prstGeom>
          <a:solidFill>
            <a:srgbClr val="185FA5">
              <a:alpha val="90000"/>
            </a:srgbClr>
          </a:solidFill>
          <a:ln w="15240">
            <a:solidFill>
              <a:srgbClr val="14B8A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1809750" y="2034032"/>
            <a:ext cx="42062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🏢  Your Business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3912870" y="2472944"/>
            <a:ext cx="0" cy="146304"/>
          </a:xfrm>
          <a:prstGeom prst="line">
            <a:avLst/>
          </a:prstGeom>
          <a:noFill/>
          <a:ln w="19050">
            <a:solidFill>
              <a:srgbClr val="14B8A6"/>
            </a:solidFill>
            <a:prstDash val="dash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1809750" y="2582672"/>
            <a:ext cx="420624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i="1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Multiple Vaults</a:t>
            </a:r>
            <a:endParaRPr lang="en-US" sz="800" dirty="0"/>
          </a:p>
        </p:txBody>
      </p:sp>
      <p:sp>
        <p:nvSpPr>
          <p:cNvPr id="9" name="Shape 7"/>
          <p:cNvSpPr/>
          <p:nvPr/>
        </p:nvSpPr>
        <p:spPr>
          <a:xfrm>
            <a:off x="1809750" y="2747264"/>
            <a:ext cx="1243584" cy="621792"/>
          </a:xfrm>
          <a:prstGeom prst="roundRect">
            <a:avLst>
              <a:gd name="adj" fmla="val 10294"/>
            </a:avLst>
          </a:prstGeom>
          <a:solidFill>
            <a:srgbClr val="0F2A40"/>
          </a:solidFill>
          <a:ln w="15240">
            <a:solidFill>
              <a:srgbClr val="0D9488"/>
            </a:solidFill>
            <a:prstDash val="solid"/>
          </a:ln>
          <a:effectLst>
            <a:outerShdw blurRad="63500" dist="254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10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2902" y="2820416"/>
            <a:ext cx="256032" cy="256032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1828038" y="3039872"/>
            <a:ext cx="12070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5EEA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Vault A</a:t>
            </a:r>
            <a:endParaRPr lang="en-US" sz="950" dirty="0"/>
          </a:p>
          <a:p>
            <a:pPr marL="0" indent="0" algn="ctr">
              <a:buNone/>
            </a:pPr>
            <a:r>
              <a:rPr lang="en-US" sz="950" b="1" dirty="0">
                <a:solidFill>
                  <a:srgbClr val="5EEA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HR &amp; Legal</a:t>
            </a:r>
            <a:endParaRPr lang="en-US" sz="950" dirty="0"/>
          </a:p>
        </p:txBody>
      </p:sp>
      <p:sp>
        <p:nvSpPr>
          <p:cNvPr id="12" name="Shape 9"/>
          <p:cNvSpPr/>
          <p:nvPr/>
        </p:nvSpPr>
        <p:spPr>
          <a:xfrm>
            <a:off x="3163062" y="2747264"/>
            <a:ext cx="1243584" cy="621792"/>
          </a:xfrm>
          <a:prstGeom prst="roundRect">
            <a:avLst>
              <a:gd name="adj" fmla="val 10294"/>
            </a:avLst>
          </a:prstGeom>
          <a:solidFill>
            <a:srgbClr val="0F2A40"/>
          </a:solidFill>
          <a:ln w="15240">
            <a:solidFill>
              <a:srgbClr val="0D9488"/>
            </a:solidFill>
            <a:prstDash val="solid"/>
          </a:ln>
          <a:effectLst>
            <a:outerShdw blurRad="63500" dist="254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6214" y="2820416"/>
            <a:ext cx="256032" cy="256032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3181350" y="3039872"/>
            <a:ext cx="12070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5EEA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Vault B</a:t>
            </a:r>
            <a:endParaRPr lang="en-US" sz="950" dirty="0"/>
          </a:p>
          <a:p>
            <a:pPr marL="0" indent="0" algn="ctr">
              <a:buNone/>
            </a:pPr>
            <a:r>
              <a:rPr lang="en-US" sz="950" b="1" dirty="0">
                <a:solidFill>
                  <a:srgbClr val="5EEA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Finance</a:t>
            </a:r>
            <a:endParaRPr lang="en-US" sz="950" dirty="0"/>
          </a:p>
        </p:txBody>
      </p:sp>
      <p:sp>
        <p:nvSpPr>
          <p:cNvPr id="15" name="Shape 11"/>
          <p:cNvSpPr/>
          <p:nvPr/>
        </p:nvSpPr>
        <p:spPr>
          <a:xfrm>
            <a:off x="4516374" y="2747264"/>
            <a:ext cx="1243584" cy="621792"/>
          </a:xfrm>
          <a:prstGeom prst="roundRect">
            <a:avLst>
              <a:gd name="adj" fmla="val 10294"/>
            </a:avLst>
          </a:prstGeom>
          <a:solidFill>
            <a:srgbClr val="0F2A40"/>
          </a:solidFill>
          <a:ln w="15240">
            <a:solidFill>
              <a:srgbClr val="0D9488"/>
            </a:solidFill>
            <a:prstDash val="solid"/>
          </a:ln>
          <a:effectLst>
            <a:outerShdw blurRad="63500" dist="254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9526" y="2820416"/>
            <a:ext cx="256032" cy="256032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4534662" y="3039872"/>
            <a:ext cx="12070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5EEA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Vault C</a:t>
            </a:r>
            <a:endParaRPr lang="en-US" sz="950" dirty="0"/>
          </a:p>
          <a:p>
            <a:pPr marL="0" indent="0" algn="ctr">
              <a:buNone/>
            </a:pPr>
            <a:r>
              <a:rPr lang="en-US" sz="950" b="1" dirty="0">
                <a:solidFill>
                  <a:srgbClr val="5EEA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Projects</a:t>
            </a:r>
            <a:endParaRPr lang="en-US" sz="950" dirty="0"/>
          </a:p>
        </p:txBody>
      </p:sp>
      <p:sp>
        <p:nvSpPr>
          <p:cNvPr id="18" name="Shape 13"/>
          <p:cNvSpPr/>
          <p:nvPr/>
        </p:nvSpPr>
        <p:spPr>
          <a:xfrm>
            <a:off x="2303526" y="3369056"/>
            <a:ext cx="0" cy="146304"/>
          </a:xfrm>
          <a:prstGeom prst="line">
            <a:avLst/>
          </a:prstGeom>
          <a:noFill/>
          <a:ln w="15240">
            <a:solidFill>
              <a:srgbClr val="14B8A6"/>
            </a:solidFill>
            <a:prstDash val="dash"/>
          </a:ln>
        </p:spPr>
        <p:txBody>
          <a:bodyPr/>
          <a:lstStyle/>
          <a:p>
            <a:endParaRPr lang="en-US"/>
          </a:p>
        </p:txBody>
      </p:sp>
      <p:sp>
        <p:nvSpPr>
          <p:cNvPr id="19" name="Shape 14"/>
          <p:cNvSpPr/>
          <p:nvPr/>
        </p:nvSpPr>
        <p:spPr>
          <a:xfrm>
            <a:off x="3528822" y="3369056"/>
            <a:ext cx="0" cy="146304"/>
          </a:xfrm>
          <a:prstGeom prst="line">
            <a:avLst/>
          </a:prstGeom>
          <a:noFill/>
          <a:ln w="15240">
            <a:solidFill>
              <a:srgbClr val="14B8A6"/>
            </a:solidFill>
            <a:prstDash val="dash"/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15"/>
          <p:cNvSpPr/>
          <p:nvPr/>
        </p:nvSpPr>
        <p:spPr>
          <a:xfrm>
            <a:off x="4754118" y="3369056"/>
            <a:ext cx="0" cy="146304"/>
          </a:xfrm>
          <a:prstGeom prst="line">
            <a:avLst/>
          </a:prstGeom>
          <a:noFill/>
          <a:ln w="15240">
            <a:solidFill>
              <a:srgbClr val="14B8A6"/>
            </a:solidFill>
            <a:prstDash val="dash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6"/>
          <p:cNvSpPr/>
          <p:nvPr/>
        </p:nvSpPr>
        <p:spPr>
          <a:xfrm>
            <a:off x="1809750" y="3369056"/>
            <a:ext cx="420624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i="1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Vault contains one or more DataSets</a:t>
            </a:r>
            <a:endParaRPr lang="en-US" sz="750" dirty="0"/>
          </a:p>
        </p:txBody>
      </p:sp>
      <p:sp>
        <p:nvSpPr>
          <p:cNvPr id="22" name="Shape 17"/>
          <p:cNvSpPr/>
          <p:nvPr/>
        </p:nvSpPr>
        <p:spPr>
          <a:xfrm>
            <a:off x="1809750" y="3515360"/>
            <a:ext cx="896112" cy="493776"/>
          </a:xfrm>
          <a:prstGeom prst="roundRect">
            <a:avLst>
              <a:gd name="adj" fmla="val 11111"/>
            </a:avLst>
          </a:prstGeom>
          <a:solidFill>
            <a:srgbClr val="0A2030"/>
          </a:solidFill>
          <a:ln w="12700">
            <a:solidFill>
              <a:srgbClr val="185FA5"/>
            </a:solidFill>
            <a:prstDash val="solid"/>
          </a:ln>
          <a:effectLst>
            <a:outerShdw blurRad="63500" dist="254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23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4614" y="3561080"/>
            <a:ext cx="182880" cy="182880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1828038" y="3753104"/>
            <a:ext cx="85953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750" dirty="0">
                <a:solidFill>
                  <a:srgbClr val="E2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DS:</a:t>
            </a:r>
            <a:endParaRPr lang="en-US" sz="750" dirty="0"/>
          </a:p>
          <a:p>
            <a:pPr marL="0" indent="0" algn="ctr">
              <a:buNone/>
            </a:pPr>
            <a:r>
              <a:rPr lang="en-US" sz="750" dirty="0">
                <a:solidFill>
                  <a:srgbClr val="E2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Contracts</a:t>
            </a:r>
            <a:endParaRPr lang="en-US" sz="750" dirty="0"/>
          </a:p>
        </p:txBody>
      </p:sp>
      <p:sp>
        <p:nvSpPr>
          <p:cNvPr id="25" name="Shape 19"/>
          <p:cNvSpPr/>
          <p:nvPr/>
        </p:nvSpPr>
        <p:spPr>
          <a:xfrm>
            <a:off x="2760726" y="3515360"/>
            <a:ext cx="896112" cy="493776"/>
          </a:xfrm>
          <a:prstGeom prst="roundRect">
            <a:avLst>
              <a:gd name="adj" fmla="val 11111"/>
            </a:avLst>
          </a:prstGeom>
          <a:solidFill>
            <a:srgbClr val="0A2030"/>
          </a:solidFill>
          <a:ln w="12700">
            <a:solidFill>
              <a:srgbClr val="185FA5"/>
            </a:solidFill>
            <a:prstDash val="solid"/>
          </a:ln>
          <a:effectLst>
            <a:outerShdw blurRad="63500" dist="254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26" name="Image 4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5590" y="3561080"/>
            <a:ext cx="182880" cy="182880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2779014" y="3753104"/>
            <a:ext cx="85953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750" dirty="0">
                <a:solidFill>
                  <a:srgbClr val="E2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DS:</a:t>
            </a:r>
            <a:endParaRPr lang="en-US" sz="750" dirty="0"/>
          </a:p>
          <a:p>
            <a:pPr marL="0" indent="0" algn="ctr">
              <a:buNone/>
            </a:pPr>
            <a:r>
              <a:rPr lang="en-US" sz="750" dirty="0">
                <a:solidFill>
                  <a:srgbClr val="E2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Policies</a:t>
            </a:r>
            <a:endParaRPr lang="en-US" sz="750" dirty="0"/>
          </a:p>
        </p:txBody>
      </p:sp>
      <p:sp>
        <p:nvSpPr>
          <p:cNvPr id="28" name="Shape 21"/>
          <p:cNvSpPr/>
          <p:nvPr/>
        </p:nvSpPr>
        <p:spPr>
          <a:xfrm>
            <a:off x="3711702" y="3515360"/>
            <a:ext cx="896112" cy="493776"/>
          </a:xfrm>
          <a:prstGeom prst="roundRect">
            <a:avLst>
              <a:gd name="adj" fmla="val 11111"/>
            </a:avLst>
          </a:prstGeom>
          <a:solidFill>
            <a:srgbClr val="0A2030"/>
          </a:solidFill>
          <a:ln w="12700">
            <a:solidFill>
              <a:srgbClr val="185FA5"/>
            </a:solidFill>
            <a:prstDash val="solid"/>
          </a:ln>
          <a:effectLst>
            <a:outerShdw blurRad="63500" dist="254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29" name="Image 5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6566" y="3561080"/>
            <a:ext cx="182880" cy="182880"/>
          </a:xfrm>
          <a:prstGeom prst="rect">
            <a:avLst/>
          </a:prstGeom>
        </p:spPr>
      </p:pic>
      <p:sp>
        <p:nvSpPr>
          <p:cNvPr id="30" name="Text 22"/>
          <p:cNvSpPr/>
          <p:nvPr/>
        </p:nvSpPr>
        <p:spPr>
          <a:xfrm>
            <a:off x="3729990" y="3753104"/>
            <a:ext cx="85953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750" dirty="0">
                <a:solidFill>
                  <a:srgbClr val="E2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DS:</a:t>
            </a:r>
            <a:endParaRPr lang="en-US" sz="750" dirty="0"/>
          </a:p>
          <a:p>
            <a:pPr marL="0" indent="0" algn="ctr">
              <a:buNone/>
            </a:pPr>
            <a:r>
              <a:rPr lang="en-US" sz="750" dirty="0">
                <a:solidFill>
                  <a:srgbClr val="E2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Invoices</a:t>
            </a:r>
            <a:endParaRPr lang="en-US" sz="750" dirty="0"/>
          </a:p>
        </p:txBody>
      </p:sp>
      <p:sp>
        <p:nvSpPr>
          <p:cNvPr id="31" name="Shape 23"/>
          <p:cNvSpPr/>
          <p:nvPr/>
        </p:nvSpPr>
        <p:spPr>
          <a:xfrm>
            <a:off x="4662678" y="3515360"/>
            <a:ext cx="896112" cy="493776"/>
          </a:xfrm>
          <a:prstGeom prst="roundRect">
            <a:avLst>
              <a:gd name="adj" fmla="val 11111"/>
            </a:avLst>
          </a:prstGeom>
          <a:solidFill>
            <a:srgbClr val="0A2030"/>
          </a:solidFill>
          <a:ln w="12700">
            <a:solidFill>
              <a:srgbClr val="185FA5"/>
            </a:solidFill>
            <a:prstDash val="solid"/>
          </a:ln>
          <a:effectLst>
            <a:outerShdw blurRad="63500" dist="254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32" name="Image 6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7542" y="3561080"/>
            <a:ext cx="182880" cy="182880"/>
          </a:xfrm>
          <a:prstGeom prst="rect">
            <a:avLst/>
          </a:prstGeom>
        </p:spPr>
      </p:pic>
      <p:sp>
        <p:nvSpPr>
          <p:cNvPr id="33" name="Text 24"/>
          <p:cNvSpPr/>
          <p:nvPr/>
        </p:nvSpPr>
        <p:spPr>
          <a:xfrm>
            <a:off x="4680966" y="3753104"/>
            <a:ext cx="85953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750" dirty="0">
                <a:solidFill>
                  <a:srgbClr val="E2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DS:</a:t>
            </a:r>
            <a:endParaRPr lang="en-US" sz="750" dirty="0"/>
          </a:p>
          <a:p>
            <a:pPr marL="0" indent="0" algn="ctr">
              <a:buNone/>
            </a:pPr>
            <a:r>
              <a:rPr lang="en-US" sz="750" dirty="0">
                <a:solidFill>
                  <a:srgbClr val="E2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Reports</a:t>
            </a:r>
            <a:endParaRPr lang="en-US" sz="750" dirty="0"/>
          </a:p>
        </p:txBody>
      </p:sp>
      <p:sp>
        <p:nvSpPr>
          <p:cNvPr id="34" name="Text 25"/>
          <p:cNvSpPr/>
          <p:nvPr/>
        </p:nvSpPr>
        <p:spPr>
          <a:xfrm>
            <a:off x="1809750" y="4082288"/>
            <a:ext cx="4206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5EEA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★  A DataSet can belong to more than one Vault</a:t>
            </a:r>
            <a:endParaRPr lang="en-US" sz="850" dirty="0"/>
          </a:p>
        </p:txBody>
      </p:sp>
      <p:sp>
        <p:nvSpPr>
          <p:cNvPr id="35" name="Shape 26"/>
          <p:cNvSpPr/>
          <p:nvPr/>
        </p:nvSpPr>
        <p:spPr>
          <a:xfrm>
            <a:off x="6217158" y="1796288"/>
            <a:ext cx="0" cy="4005072"/>
          </a:xfrm>
          <a:prstGeom prst="line">
            <a:avLst/>
          </a:prstGeom>
          <a:noFill/>
          <a:ln w="15240">
            <a:solidFill>
              <a:srgbClr val="1E3A5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6" name="Text 27"/>
          <p:cNvSpPr/>
          <p:nvPr/>
        </p:nvSpPr>
        <p:spPr>
          <a:xfrm>
            <a:off x="6400038" y="1796288"/>
            <a:ext cx="3749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kern="0" spc="200" dirty="0">
                <a:solidFill>
                  <a:srgbClr val="14B8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USER ROLES</a:t>
            </a:r>
            <a:endParaRPr lang="en-US" sz="850" dirty="0"/>
          </a:p>
        </p:txBody>
      </p:sp>
      <p:sp>
        <p:nvSpPr>
          <p:cNvPr id="37" name="Shape 28"/>
          <p:cNvSpPr/>
          <p:nvPr/>
        </p:nvSpPr>
        <p:spPr>
          <a:xfrm>
            <a:off x="6400038" y="2034032"/>
            <a:ext cx="3749040" cy="768096"/>
          </a:xfrm>
          <a:prstGeom prst="roundRect">
            <a:avLst>
              <a:gd name="adj" fmla="val 8333"/>
            </a:avLst>
          </a:prstGeom>
          <a:solidFill>
            <a:srgbClr val="132236"/>
          </a:solidFill>
          <a:ln w="10160">
            <a:solidFill>
              <a:srgbClr val="1E3A5F"/>
            </a:solidFill>
            <a:prstDash val="solid"/>
          </a:ln>
          <a:effectLst>
            <a:outerShdw blurRad="63500" dist="254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38" name="Image 7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91478" y="2116328"/>
            <a:ext cx="274320" cy="274320"/>
          </a:xfrm>
          <a:prstGeom prst="rect">
            <a:avLst/>
          </a:prstGeom>
        </p:spPr>
      </p:pic>
      <p:sp>
        <p:nvSpPr>
          <p:cNvPr id="39" name="Text 29"/>
          <p:cNvSpPr/>
          <p:nvPr/>
        </p:nvSpPr>
        <p:spPr>
          <a:xfrm>
            <a:off x="6857238" y="209804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5EEA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Admin</a:t>
            </a:r>
            <a:endParaRPr lang="en-US" sz="1200" dirty="0"/>
          </a:p>
        </p:txBody>
      </p:sp>
      <p:sp>
        <p:nvSpPr>
          <p:cNvPr id="40" name="Text 30"/>
          <p:cNvSpPr/>
          <p:nvPr/>
        </p:nvSpPr>
        <p:spPr>
          <a:xfrm>
            <a:off x="6491478" y="2399792"/>
            <a:ext cx="35844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>
                <a:solidFill>
                  <a:srgbClr val="E2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Create/manage Vaults · Invite users · Assign roles · Control Vault visibility for all users</a:t>
            </a:r>
            <a:endParaRPr lang="en-US" sz="900" dirty="0"/>
          </a:p>
        </p:txBody>
      </p:sp>
      <p:sp>
        <p:nvSpPr>
          <p:cNvPr id="41" name="Shape 31"/>
          <p:cNvSpPr/>
          <p:nvPr/>
        </p:nvSpPr>
        <p:spPr>
          <a:xfrm>
            <a:off x="6400038" y="2893568"/>
            <a:ext cx="3749040" cy="768096"/>
          </a:xfrm>
          <a:prstGeom prst="roundRect">
            <a:avLst>
              <a:gd name="adj" fmla="val 8333"/>
            </a:avLst>
          </a:prstGeom>
          <a:solidFill>
            <a:srgbClr val="132236"/>
          </a:solidFill>
          <a:ln w="10160">
            <a:solidFill>
              <a:srgbClr val="1E3A5F"/>
            </a:solidFill>
            <a:prstDash val="solid"/>
          </a:ln>
          <a:effectLst>
            <a:outerShdw blurRad="63500" dist="254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42" name="Image 8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91478" y="2975864"/>
            <a:ext cx="274320" cy="274320"/>
          </a:xfrm>
          <a:prstGeom prst="rect">
            <a:avLst/>
          </a:prstGeom>
        </p:spPr>
      </p:pic>
      <p:sp>
        <p:nvSpPr>
          <p:cNvPr id="43" name="Text 32"/>
          <p:cNvSpPr/>
          <p:nvPr/>
        </p:nvSpPr>
        <p:spPr>
          <a:xfrm>
            <a:off x="6857238" y="2957576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CD3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Vault Admin</a:t>
            </a:r>
            <a:endParaRPr lang="en-US" sz="1200" dirty="0"/>
          </a:p>
        </p:txBody>
      </p:sp>
      <p:sp>
        <p:nvSpPr>
          <p:cNvPr id="44" name="Text 33"/>
          <p:cNvSpPr/>
          <p:nvPr/>
        </p:nvSpPr>
        <p:spPr>
          <a:xfrm>
            <a:off x="6491478" y="3259328"/>
            <a:ext cx="35844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>
                <a:solidFill>
                  <a:srgbClr val="E2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Manage Vaults · Install Agent &amp; create DataSets on any machine · Assign DataSets to Vaults</a:t>
            </a:r>
            <a:endParaRPr lang="en-US" sz="900" dirty="0"/>
          </a:p>
        </p:txBody>
      </p:sp>
      <p:sp>
        <p:nvSpPr>
          <p:cNvPr id="45" name="Shape 34"/>
          <p:cNvSpPr/>
          <p:nvPr/>
        </p:nvSpPr>
        <p:spPr>
          <a:xfrm>
            <a:off x="6400038" y="3753104"/>
            <a:ext cx="3749040" cy="768096"/>
          </a:xfrm>
          <a:prstGeom prst="roundRect">
            <a:avLst>
              <a:gd name="adj" fmla="val 8333"/>
            </a:avLst>
          </a:prstGeom>
          <a:solidFill>
            <a:srgbClr val="132236"/>
          </a:solidFill>
          <a:ln w="10160">
            <a:solidFill>
              <a:srgbClr val="1E3A5F"/>
            </a:solidFill>
            <a:prstDash val="solid"/>
          </a:ln>
          <a:effectLst>
            <a:outerShdw blurRad="63500" dist="254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46" name="Image 9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91478" y="3835400"/>
            <a:ext cx="274320" cy="274320"/>
          </a:xfrm>
          <a:prstGeom prst="rect">
            <a:avLst/>
          </a:prstGeom>
        </p:spPr>
      </p:pic>
      <p:sp>
        <p:nvSpPr>
          <p:cNvPr id="47" name="Text 35"/>
          <p:cNvSpPr/>
          <p:nvPr/>
        </p:nvSpPr>
        <p:spPr>
          <a:xfrm>
            <a:off x="6857238" y="3817112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DD3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Vault Contributor</a:t>
            </a:r>
            <a:endParaRPr lang="en-US" sz="1200" dirty="0"/>
          </a:p>
        </p:txBody>
      </p:sp>
      <p:sp>
        <p:nvSpPr>
          <p:cNvPr id="48" name="Text 36"/>
          <p:cNvSpPr/>
          <p:nvPr/>
        </p:nvSpPr>
        <p:spPr>
          <a:xfrm>
            <a:off x="6491478" y="4118864"/>
            <a:ext cx="35844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>
                <a:solidFill>
                  <a:srgbClr val="E2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Install Agent &amp; create DataSets on own machine · Assign DataSets to Vaults · Chat in assigned Vaults</a:t>
            </a:r>
            <a:endParaRPr lang="en-US" sz="900" dirty="0"/>
          </a:p>
        </p:txBody>
      </p:sp>
      <p:sp>
        <p:nvSpPr>
          <p:cNvPr id="49" name="Shape 37"/>
          <p:cNvSpPr/>
          <p:nvPr/>
        </p:nvSpPr>
        <p:spPr>
          <a:xfrm>
            <a:off x="6400038" y="4612640"/>
            <a:ext cx="3749040" cy="768096"/>
          </a:xfrm>
          <a:prstGeom prst="roundRect">
            <a:avLst>
              <a:gd name="adj" fmla="val 8333"/>
            </a:avLst>
          </a:prstGeom>
          <a:solidFill>
            <a:srgbClr val="132236"/>
          </a:solidFill>
          <a:ln w="10160">
            <a:solidFill>
              <a:srgbClr val="1E3A5F"/>
            </a:solidFill>
            <a:prstDash val="solid"/>
          </a:ln>
          <a:effectLst>
            <a:outerShdw blurRad="63500" dist="254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50" name="Image 10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91478" y="4694936"/>
            <a:ext cx="274320" cy="274320"/>
          </a:xfrm>
          <a:prstGeom prst="rect">
            <a:avLst/>
          </a:prstGeom>
        </p:spPr>
      </p:pic>
      <p:sp>
        <p:nvSpPr>
          <p:cNvPr id="51" name="Text 38"/>
          <p:cNvSpPr/>
          <p:nvPr/>
        </p:nvSpPr>
        <p:spPr>
          <a:xfrm>
            <a:off x="6857238" y="4676648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A78B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Vault Viewer</a:t>
            </a:r>
            <a:endParaRPr lang="en-US" sz="1200" dirty="0"/>
          </a:p>
        </p:txBody>
      </p:sp>
      <p:sp>
        <p:nvSpPr>
          <p:cNvPr id="52" name="Text 39"/>
          <p:cNvSpPr/>
          <p:nvPr/>
        </p:nvSpPr>
        <p:spPr>
          <a:xfrm>
            <a:off x="6491478" y="4978400"/>
            <a:ext cx="35844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>
                <a:solidFill>
                  <a:srgbClr val="E2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Chat and ask questions only · Access only Vaults assigned by Admin · Cannot add files or create DataSets</a:t>
            </a:r>
            <a:endParaRPr lang="en-US" sz="900" dirty="0"/>
          </a:p>
        </p:txBody>
      </p:sp>
      <p:sp>
        <p:nvSpPr>
          <p:cNvPr id="53" name="Text 40"/>
          <p:cNvSpPr/>
          <p:nvPr/>
        </p:nvSpPr>
        <p:spPr>
          <a:xfrm>
            <a:off x="6400038" y="5508752"/>
            <a:ext cx="37490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i="1" dirty="0">
                <a:solidFill>
                  <a:srgbClr val="5EEA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Admin controls which Vaults each role can access.</a:t>
            </a:r>
            <a:endParaRPr lang="en-US" sz="900" dirty="0"/>
          </a:p>
        </p:txBody>
      </p:sp>
      <p:pic>
        <p:nvPicPr>
          <p:cNvPr id="54" name="Image 11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4320" y="36576"/>
            <a:ext cx="1463040" cy="34747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B2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51D7C0A-5898-16DC-AA95-5A34A40E65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6DE8A48A-B191-D8C5-4F03-39E8785147B5}"/>
              </a:ext>
            </a:extLst>
          </p:cNvPr>
          <p:cNvSpPr/>
          <p:nvPr/>
        </p:nvSpPr>
        <p:spPr>
          <a:xfrm>
            <a:off x="1123950" y="726440"/>
            <a:ext cx="82296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Vaults, DataSets &amp; User Roles</a:t>
            </a:r>
            <a:endParaRPr lang="en-US" sz="26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E7162586-F586-6494-59AC-5EE0BB00608B}"/>
              </a:ext>
            </a:extLst>
          </p:cNvPr>
          <p:cNvSpPr/>
          <p:nvPr/>
        </p:nvSpPr>
        <p:spPr>
          <a:xfrm>
            <a:off x="1809750" y="1485392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5EEA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practical demo:</a:t>
            </a:r>
            <a:endParaRPr lang="en-US" sz="1200" dirty="0"/>
          </a:p>
        </p:txBody>
      </p:sp>
      <p:pic>
        <p:nvPicPr>
          <p:cNvPr id="54" name="Image 11" descr="preencoded.png">
            <a:extLst>
              <a:ext uri="{FF2B5EF4-FFF2-40B4-BE49-F238E27FC236}">
                <a16:creationId xmlns:a16="http://schemas.microsoft.com/office/drawing/2014/main" id="{483EECAB-D4C1-65BF-2A1A-0450F4EEA5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36576"/>
            <a:ext cx="1463040" cy="347472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0275022C-9F4C-695C-8897-CA62E8D914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6143" y="1905000"/>
            <a:ext cx="5679109" cy="3841750"/>
          </a:xfrm>
          <a:prstGeom prst="rect">
            <a:avLst/>
          </a:prstGeom>
        </p:spPr>
      </p:pic>
      <p:sp>
        <p:nvSpPr>
          <p:cNvPr id="58" name="Shape 28">
            <a:extLst>
              <a:ext uri="{FF2B5EF4-FFF2-40B4-BE49-F238E27FC236}">
                <a16:creationId xmlns:a16="http://schemas.microsoft.com/office/drawing/2014/main" id="{07DB3A1E-54F3-0DD5-8905-98565BBE773C}"/>
              </a:ext>
            </a:extLst>
          </p:cNvPr>
          <p:cNvSpPr/>
          <p:nvPr/>
        </p:nvSpPr>
        <p:spPr>
          <a:xfrm>
            <a:off x="7055402" y="1485392"/>
            <a:ext cx="3749040" cy="4227068"/>
          </a:xfrm>
          <a:prstGeom prst="roundRect">
            <a:avLst>
              <a:gd name="adj" fmla="val 8333"/>
            </a:avLst>
          </a:prstGeom>
          <a:solidFill>
            <a:srgbClr val="132236"/>
          </a:solidFill>
          <a:ln w="10160">
            <a:solidFill>
              <a:srgbClr val="1E3A5F"/>
            </a:solidFill>
            <a:prstDash val="solid"/>
          </a:ln>
          <a:effectLst>
            <a:outerShdw blurRad="63500" dist="254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pPr lvl="0"/>
            <a:r>
              <a:rPr lang="en-US" sz="1200" b="1" dirty="0">
                <a:solidFill>
                  <a:srgbClr val="7030A0"/>
                </a:solidFill>
              </a:rPr>
              <a:t>Dave Smith</a:t>
            </a:r>
            <a:r>
              <a:rPr lang="en-US" sz="1200" dirty="0">
                <a:solidFill>
                  <a:srgbClr val="7030A0"/>
                </a:solidFill>
              </a:rPr>
              <a:t> </a:t>
            </a:r>
            <a:r>
              <a:rPr lang="en-US" sz="1200" dirty="0">
                <a:solidFill>
                  <a:schemeClr val="tx2"/>
                </a:solidFill>
              </a:rPr>
              <a:t>sits at the top as Vault Admin — the dashed lines show his oversight of Veronica, Larry, and </a:t>
            </a:r>
            <a:r>
              <a:rPr lang="en-US" sz="1200" dirty="0" err="1">
                <a:solidFill>
                  <a:schemeClr val="tx2"/>
                </a:solidFill>
              </a:rPr>
              <a:t>EasyITSolutions</a:t>
            </a:r>
            <a:r>
              <a:rPr lang="en-US" sz="1200" dirty="0">
                <a:solidFill>
                  <a:schemeClr val="tx2"/>
                </a:solidFill>
              </a:rPr>
              <a:t>. As Admin, he also has full authority over both vaults directly.</a:t>
            </a:r>
          </a:p>
          <a:p>
            <a:pPr lvl="0"/>
            <a:endParaRPr lang="en-US" sz="1200" dirty="0">
              <a:solidFill>
                <a:schemeClr val="tx2"/>
              </a:solidFill>
            </a:endParaRPr>
          </a:p>
          <a:p>
            <a:pPr lvl="0"/>
            <a:endParaRPr lang="en-US" sz="1200" dirty="0">
              <a:solidFill>
                <a:schemeClr val="tx2"/>
              </a:solidFill>
            </a:endParaRPr>
          </a:p>
          <a:p>
            <a:pPr lvl="0"/>
            <a:r>
              <a:rPr lang="en-US" sz="1200" b="1" dirty="0">
                <a:solidFill>
                  <a:schemeClr val="accent3">
                    <a:lumMod val="50000"/>
                  </a:schemeClr>
                </a:solidFill>
              </a:rPr>
              <a:t>Veronica</a:t>
            </a:r>
            <a:r>
              <a:rPr lang="en-US" sz="1200" dirty="0">
                <a:solidFill>
                  <a:schemeClr val="tx2"/>
                </a:solidFill>
              </a:rPr>
              <a:t> and </a:t>
            </a:r>
            <a:r>
              <a:rPr lang="en-US" sz="1200" b="1" dirty="0">
                <a:solidFill>
                  <a:schemeClr val="accent3">
                    <a:lumMod val="50000"/>
                  </a:schemeClr>
                </a:solidFill>
              </a:rPr>
              <a:t>Larry</a:t>
            </a:r>
            <a:r>
              <a:rPr lang="en-US" sz="1200" dirty="0">
                <a:solidFill>
                  <a:schemeClr val="tx2"/>
                </a:solidFill>
              </a:rPr>
              <a:t> each get a solid teal line to their own vault — same access pattern (contribute + query), just pointed at different vaults.</a:t>
            </a:r>
          </a:p>
          <a:p>
            <a:pPr lvl="0"/>
            <a:endParaRPr lang="en-US" sz="1200" dirty="0">
              <a:solidFill>
                <a:schemeClr val="tx2"/>
              </a:solidFill>
            </a:endParaRPr>
          </a:p>
          <a:p>
            <a:pPr lvl="0"/>
            <a:endParaRPr lang="en-US" sz="1200" dirty="0">
              <a:solidFill>
                <a:schemeClr val="tx2"/>
              </a:solidFill>
            </a:endParaRPr>
          </a:p>
          <a:p>
            <a:pPr lvl="0"/>
            <a:r>
              <a:rPr lang="en-US" sz="1200" b="1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EasyITSolutions</a:t>
            </a:r>
            <a:r>
              <a:rPr lang="en-US" sz="1200" dirty="0">
                <a:solidFill>
                  <a:schemeClr val="tx2"/>
                </a:solidFill>
              </a:rPr>
              <a:t> gets a thinner amber line to Clients Support Vault only —his relationship is read-only, and notably there's no line at all to Sales Leads, since that vault is completely outside their access.</a:t>
            </a:r>
          </a:p>
        </p:txBody>
      </p:sp>
    </p:spTree>
    <p:extLst>
      <p:ext uri="{BB962C8B-B14F-4D97-AF65-F5344CB8AC3E}">
        <p14:creationId xmlns:p14="http://schemas.microsoft.com/office/powerpoint/2010/main" val="1494187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691</Words>
  <Application>Microsoft Office PowerPoint</Application>
  <PresentationFormat>Widescreen</PresentationFormat>
  <Paragraphs>79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Plus Jakarta Sans ExtraBold</vt:lpstr>
      <vt:lpstr>Calibri</vt:lpstr>
      <vt:lpstr>Plus Jakarta Sans</vt:lpstr>
      <vt:lpstr>Outfit</vt:lpstr>
      <vt:lpstr>Plus Jakarta Sans SemiBold</vt:lpstr>
      <vt:lpstr>Outfit SemiBold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Alex Wang</dc:creator>
  <cp:lastModifiedBy>Alex Wang</cp:lastModifiedBy>
  <cp:revision>28</cp:revision>
  <dcterms:modified xsi:type="dcterms:W3CDTF">2026-09-20T16:47:44Z</dcterms:modified>
</cp:coreProperties>
</file>